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2.xml.rels" ContentType="application/vnd.openxmlformats-package.relationships+xml"/>
  <Override PartName="/ppt/notesSlides/notesSlide22.xml" ContentType="application/vnd.openxmlformats-officedocument.presentationml.notesSlide+xml"/>
  <Override PartName="/ppt/media/image13.jpeg" ContentType="image/jpeg"/>
  <Override PartName="/ppt/media/image12.jpeg" ContentType="image/jpeg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15.jpeg" ContentType="image/jpeg"/>
  <Override PartName="/ppt/media/image1.jpeg" ContentType="image/jpeg"/>
  <Override PartName="/ppt/media/image6.png" ContentType="image/png"/>
  <Override PartName="/ppt/media/image3.jpeg" ContentType="image/jpeg"/>
  <Override PartName="/ppt/media/image4.png" ContentType="image/png"/>
  <Override PartName="/ppt/media/image14.jpeg" ContentType="image/jpeg"/>
  <Override PartName="/ppt/media/image5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BF1E550-4672-49E5-8A03-E794B24DE8D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70D16A27-C825-4711-B81A-0E5CF42C787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Questions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ow-openclipart-Viscious-Speed.svg" descr=""/>
          <p:cNvPicPr/>
          <p:nvPr/>
        </p:nvPicPr>
        <p:blipFill>
          <a:blip r:embed="rId1"/>
          <a:stretch/>
        </p:blipFill>
        <p:spPr>
          <a:xfrm rot="17203200">
            <a:off x="2519640" y="1217520"/>
            <a:ext cx="5522760" cy="5094000"/>
          </a:xfrm>
          <a:prstGeom prst="rect">
            <a:avLst/>
          </a:prstGeom>
          <a:ln>
            <a:noFill/>
          </a:ln>
        </p:spPr>
      </p:pic>
      <p:sp>
        <p:nvSpPr>
          <p:cNvPr id="7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7084800" y="1563480"/>
            <a:ext cx="2743200" cy="5203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r>
              <a:rPr b="0" lang="en-US" sz="3200" spc="-1" strike="noStrike">
                <a:latin typeface="Arial"/>
              </a:rPr>
              <a:t>Impact: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Safety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Mental Health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Housing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Career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Education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Financial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Belonging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 flipH="1">
            <a:off x="4428720" y="2584800"/>
            <a:ext cx="2284200" cy="24987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194040" y="2969280"/>
            <a:ext cx="1844280" cy="2247120"/>
          </a:xfrm>
          <a:prstGeom prst="rect">
            <a:avLst/>
          </a:prstGeom>
          <a:ln>
            <a:noFill/>
          </a:ln>
        </p:spPr>
      </p:pic>
      <p:sp>
        <p:nvSpPr>
          <p:cNvPr id="76" name="CustomShape 3"/>
          <p:cNvSpPr/>
          <p:nvPr/>
        </p:nvSpPr>
        <p:spPr>
          <a:xfrm>
            <a:off x="564480" y="3354480"/>
            <a:ext cx="1250640" cy="83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2800" spc="-1" strike="noStrike">
                <a:latin typeface="Arial"/>
              </a:rPr>
              <a:t>Intent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7" name="CustomShape 4"/>
          <p:cNvSpPr/>
          <p:nvPr/>
        </p:nvSpPr>
        <p:spPr>
          <a:xfrm>
            <a:off x="2014560" y="4313520"/>
            <a:ext cx="1724040" cy="802800"/>
          </a:xfrm>
          <a:custGeom>
            <a:avLst/>
            <a:gdLst/>
            <a:ahLst/>
            <a:rect l="0" t="0" r="r" b="b"/>
            <a:pathLst>
              <a:path w="4791" h="2232">
                <a:moveTo>
                  <a:pt x="0" y="557"/>
                </a:moveTo>
                <a:lnTo>
                  <a:pt x="3592" y="557"/>
                </a:lnTo>
                <a:lnTo>
                  <a:pt x="3592" y="0"/>
                </a:lnTo>
                <a:lnTo>
                  <a:pt x="4790" y="1115"/>
                </a:lnTo>
                <a:lnTo>
                  <a:pt x="3592" y="2231"/>
                </a:lnTo>
                <a:lnTo>
                  <a:pt x="3592" y="1673"/>
                </a:lnTo>
                <a:lnTo>
                  <a:pt x="0" y="1673"/>
                </a:lnTo>
                <a:lnTo>
                  <a:pt x="0" y="557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behavior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81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Microaggressions /</a:t>
            </a:r>
            <a:br/>
            <a:r>
              <a:rPr b="0" lang="en-US" sz="4400" spc="-1" strike="noStrike">
                <a:latin typeface="Arial"/>
              </a:rPr>
              <a:t>Micro-inequities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Lack of knowledge / support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Brings up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Emotional labor of education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 flipH="1">
            <a:off x="6495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85" name="TextShape 3"/>
          <p:cNvSpPr txBox="1"/>
          <p:nvPr/>
        </p:nvSpPr>
        <p:spPr>
          <a:xfrm>
            <a:off x="6552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8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3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"reverse"-ism</a:t>
            </a:r>
            <a:br/>
            <a:r>
              <a:rPr b="0" lang="en-US" sz="3200" spc="-1" strike="noStrike">
                <a:latin typeface="Arial"/>
              </a:rPr>
              <a:t>reports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"tone policing" the reporter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7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(Break?)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0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2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4" name="Table 2"/>
          <p:cNvGraphicFramePr/>
          <p:nvPr/>
        </p:nvGraphicFramePr>
        <p:xfrm>
          <a:off x="2495880" y="1796400"/>
          <a:ext cx="5075280" cy="368604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622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5036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736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6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5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4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38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JARRING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happened with </a:t>
            </a:r>
            <a:r>
              <a:rPr b="1" lang="en-US" sz="3200" spc="-1" strike="noStrike">
                <a:latin typeface="Arial"/>
              </a:rPr>
              <a:t>no Judgment</a:t>
            </a:r>
            <a:r>
              <a:rPr b="0" lang="en-US" sz="3200" spc="-1" strike="noStrike">
                <a:latin typeface="Arial"/>
              </a:rPr>
              <a:t>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Affirm</a:t>
            </a:r>
            <a:r>
              <a:rPr b="0" lang="en-US" sz="3200" spc="-1" strike="noStrike">
                <a:latin typeface="Arial"/>
              </a:rPr>
              <a:t> the impact on the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Your job is </a:t>
            </a:r>
            <a:r>
              <a:rPr b="1" lang="en-US" sz="3200" spc="-1" strike="noStrike">
                <a:latin typeface="Arial"/>
              </a:rPr>
              <a:t>not to Reassure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of their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Call them </a:t>
            </a:r>
            <a:r>
              <a:rPr b="1" lang="en-US" sz="3200" spc="-1" strike="noStrike">
                <a:latin typeface="Arial"/>
              </a:rPr>
              <a:t>iN</a:t>
            </a:r>
            <a:r>
              <a:rPr b="0" lang="en-US" sz="3200" spc="-1" strike="noStrike">
                <a:latin typeface="Arial"/>
              </a:rPr>
              <a:t>, "I need your help making this a welcoming/safe/inclusive event/community"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Give</a:t>
            </a:r>
            <a:r>
              <a:rPr b="0" lang="en-US" sz="3200" spc="-1" strike="noStrike">
                <a:latin typeface="Arial"/>
              </a:rPr>
              <a:t> them a plan to modify their behavior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let them contact reporter, but offer to relay the apology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Questions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15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21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2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25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8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is an incident responder?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Responding to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2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Advanced topics, questions,</a:t>
            </a:r>
            <a:br/>
            <a:r>
              <a:rPr b="0" lang="en-US" sz="3200" spc="-1" strike="noStrike">
                <a:latin typeface="Arial"/>
              </a:rPr>
              <a:t>and/or more practice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Who is an</a:t>
            </a:r>
            <a:br/>
            <a:r>
              <a:rPr b="0" lang="en-US" sz="4400" spc="-1" strike="noStrike">
                <a:latin typeface="Arial"/>
              </a:rPr>
              <a:t>incident responder?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Communicates incident to other staff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64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9000"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message/email)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Thank reporter for reporting the incident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2653</TotalTime>
  <Application>LibreOffice/6.1.0.2$Linux_X86_64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2018-07-31T12:47:39Z</dcterms:modified>
  <cp:revision>152</cp:revision>
  <dc:subject/>
  <dc:title/>
</cp:coreProperties>
</file>